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0" r:id="rId3"/>
    <p:sldId id="279" r:id="rId4"/>
    <p:sldId id="256" r:id="rId5"/>
    <p:sldId id="277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0" r:id="rId20"/>
    <p:sldId id="282" r:id="rId21"/>
    <p:sldId id="281" r:id="rId22"/>
    <p:sldId id="276" r:id="rId2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 varScale="1">
        <p:scale>
          <a:sx n="67" d="100"/>
          <a:sy n="67" d="100"/>
        </p:scale>
        <p:origin x="7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056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486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339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37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94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621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14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5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776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717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27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37B05-C0AB-4172-8401-8B1296CF5E70}" type="datetimeFigureOut">
              <a:rPr lang="es-ES" smtClean="0"/>
              <a:t>05/05/2017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C068B-09BE-4B21-8993-B1ABD4C35A3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004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5" name="Rectángulo 4"/>
          <p:cNvSpPr/>
          <p:nvPr/>
        </p:nvSpPr>
        <p:spPr>
          <a:xfrm>
            <a:off x="1488008" y="2018191"/>
            <a:ext cx="921598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ernard MT Condensed" panose="02050806060905020404" pitchFamily="18" charset="0"/>
              </a:rPr>
              <a:t>INFORME DE LABORES</a:t>
            </a:r>
          </a:p>
          <a:p>
            <a:pPr algn="ctr"/>
            <a:r>
              <a:rPr lang="es-ES" sz="8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ernard MT Condensed" panose="02050806060905020404" pitchFamily="18" charset="0"/>
              </a:rPr>
              <a:t>AÑO 2016</a:t>
            </a:r>
            <a:endParaRPr lang="es-ES" sz="8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62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50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1500188" y="694107"/>
            <a:ext cx="9072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EL CENTRO MUNICIPAL SAN JUAN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BOSCO Y ERRADICACIÓN DEL TRABAJO INFANTIL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28379"/>
              </p:ext>
            </p:extLst>
          </p:nvPr>
        </p:nvGraphicFramePr>
        <p:xfrm>
          <a:off x="674441" y="1744612"/>
          <a:ext cx="5828362" cy="164935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690949">
                  <a:extLst>
                    <a:ext uri="{9D8B030D-6E8A-4147-A177-3AD203B41FA5}">
                      <a16:colId xmlns="" xmlns:a16="http://schemas.microsoft.com/office/drawing/2014/main" val="1575030343"/>
                    </a:ext>
                  </a:extLst>
                </a:gridCol>
                <a:gridCol w="714103">
                  <a:extLst>
                    <a:ext uri="{9D8B030D-6E8A-4147-A177-3AD203B41FA5}">
                      <a16:colId xmlns="" xmlns:a16="http://schemas.microsoft.com/office/drawing/2014/main" val="3812392942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3154197135"/>
                    </a:ext>
                  </a:extLst>
                </a:gridCol>
                <a:gridCol w="1691790">
                  <a:extLst>
                    <a:ext uri="{9D8B030D-6E8A-4147-A177-3AD203B41FA5}">
                      <a16:colId xmlns="" xmlns:a16="http://schemas.microsoft.com/office/drawing/2014/main" val="3513262367"/>
                    </a:ext>
                  </a:extLst>
                </a:gridCol>
              </a:tblGrid>
              <a:tr h="48444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 MUNICIPAL SAN JUAN BOSCO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</a:t>
                      </a:r>
                      <a:endParaRPr lang="es-ES" sz="20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INCREMENTO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84581360"/>
                  </a:ext>
                </a:extLst>
              </a:tr>
              <a:tr h="48444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2015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2016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29288389"/>
                  </a:ext>
                </a:extLst>
              </a:tr>
              <a:tr h="484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mensualmente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100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103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4%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09629664"/>
                  </a:ext>
                </a:extLst>
              </a:tr>
            </a:tbl>
          </a:graphicData>
        </a:graphic>
      </p:graphicFrame>
      <p:sp>
        <p:nvSpPr>
          <p:cNvPr id="6" name="Rectángulo 5"/>
          <p:cNvSpPr/>
          <p:nvPr/>
        </p:nvSpPr>
        <p:spPr>
          <a:xfrm>
            <a:off x="660919" y="3428874"/>
            <a:ext cx="3588868" cy="358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071564" y="5906982"/>
            <a:ext cx="9365538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Invertido en San Juan Bosco y ETI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$47,772.00 dólares 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351" y="3787690"/>
            <a:ext cx="3448050" cy="229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295" y="1648214"/>
            <a:ext cx="3448050" cy="229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339645"/>
              </p:ext>
            </p:extLst>
          </p:nvPr>
        </p:nvGraphicFramePr>
        <p:xfrm>
          <a:off x="771014" y="4050094"/>
          <a:ext cx="4417338" cy="171145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094721">
                  <a:extLst>
                    <a:ext uri="{9D8B030D-6E8A-4147-A177-3AD203B41FA5}">
                      <a16:colId xmlns="" xmlns:a16="http://schemas.microsoft.com/office/drawing/2014/main" val="1575030343"/>
                    </a:ext>
                  </a:extLst>
                </a:gridCol>
                <a:gridCol w="1322617">
                  <a:extLst>
                    <a:ext uri="{9D8B030D-6E8A-4147-A177-3AD203B41FA5}">
                      <a16:colId xmlns="" xmlns:a16="http://schemas.microsoft.com/office/drawing/2014/main" val="3154197135"/>
                    </a:ext>
                  </a:extLst>
                </a:gridCol>
              </a:tblGrid>
              <a:tr h="48444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PROYECTO DE ERRADICACIÒN DEL TRABAJO INFANTIL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84581360"/>
                  </a:ext>
                </a:extLst>
              </a:tr>
              <a:tr h="2195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2016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29288389"/>
                  </a:ext>
                </a:extLst>
              </a:tr>
              <a:tr h="484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mensualmente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520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09629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129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2968171" y="612213"/>
            <a:ext cx="6255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EL CENTRO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“SAN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JERONIMO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EMILIANI”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091485"/>
              </p:ext>
            </p:extLst>
          </p:nvPr>
        </p:nvGraphicFramePr>
        <p:xfrm>
          <a:off x="522545" y="1900779"/>
          <a:ext cx="5792530" cy="148059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257654">
                  <a:extLst>
                    <a:ext uri="{9D8B030D-6E8A-4147-A177-3AD203B41FA5}">
                      <a16:colId xmlns="" xmlns:a16="http://schemas.microsoft.com/office/drawing/2014/main" val="673402484"/>
                    </a:ext>
                  </a:extLst>
                </a:gridCol>
                <a:gridCol w="938699">
                  <a:extLst>
                    <a:ext uri="{9D8B030D-6E8A-4147-A177-3AD203B41FA5}">
                      <a16:colId xmlns="" xmlns:a16="http://schemas.microsoft.com/office/drawing/2014/main" val="910068456"/>
                    </a:ext>
                  </a:extLst>
                </a:gridCol>
                <a:gridCol w="809225">
                  <a:extLst>
                    <a:ext uri="{9D8B030D-6E8A-4147-A177-3AD203B41FA5}">
                      <a16:colId xmlns="" xmlns:a16="http://schemas.microsoft.com/office/drawing/2014/main" val="2563086577"/>
                    </a:ext>
                  </a:extLst>
                </a:gridCol>
                <a:gridCol w="1786952">
                  <a:extLst>
                    <a:ext uri="{9D8B030D-6E8A-4147-A177-3AD203B41FA5}">
                      <a16:colId xmlns="" xmlns:a16="http://schemas.microsoft.com/office/drawing/2014/main" val="1435652902"/>
                    </a:ext>
                  </a:extLst>
                </a:gridCol>
              </a:tblGrid>
              <a:tr h="44960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SAN JERONIMO EMILIANI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INCREMENTO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04962818"/>
                  </a:ext>
                </a:extLst>
              </a:tr>
              <a:tr h="4496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2015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2016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62769289"/>
                  </a:ext>
                </a:extLst>
              </a:tr>
              <a:tr h="449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15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28%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8543421"/>
                  </a:ext>
                </a:extLst>
              </a:tr>
            </a:tbl>
          </a:graphicData>
        </a:graphic>
      </p:graphicFrame>
      <p:sp>
        <p:nvSpPr>
          <p:cNvPr id="6" name="Rectángulo 5"/>
          <p:cNvSpPr/>
          <p:nvPr/>
        </p:nvSpPr>
        <p:spPr>
          <a:xfrm>
            <a:off x="491586" y="3418575"/>
            <a:ext cx="3588868" cy="358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sp>
        <p:nvSpPr>
          <p:cNvPr id="7" name="Rectángulo 6"/>
          <p:cNvSpPr/>
          <p:nvPr/>
        </p:nvSpPr>
        <p:spPr>
          <a:xfrm>
            <a:off x="491586" y="4493514"/>
            <a:ext cx="5180649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23,582.94 </a:t>
            </a:r>
            <a:r>
              <a:rPr lang="es-E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86"/>
          <a:stretch/>
        </p:blipFill>
        <p:spPr>
          <a:xfrm>
            <a:off x="6642465" y="1522473"/>
            <a:ext cx="3815310" cy="2170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977" y="3692477"/>
            <a:ext cx="2866599" cy="2149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8"/>
          <a:stretch/>
        </p:blipFill>
        <p:spPr>
          <a:xfrm>
            <a:off x="5872083" y="3690896"/>
            <a:ext cx="2977894" cy="2151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921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5" name="Rectángulo 4"/>
          <p:cNvSpPr/>
          <p:nvPr/>
        </p:nvSpPr>
        <p:spPr>
          <a:xfrm>
            <a:off x="2111828" y="678983"/>
            <a:ext cx="79683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LA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ESTACÓN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 AUXILIO Y CONTROL HUMANITARIO DE LA MENDICIDAD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15187"/>
              </p:ext>
            </p:extLst>
          </p:nvPr>
        </p:nvGraphicFramePr>
        <p:xfrm>
          <a:off x="426437" y="1770606"/>
          <a:ext cx="6331551" cy="243306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108970">
                  <a:extLst>
                    <a:ext uri="{9D8B030D-6E8A-4147-A177-3AD203B41FA5}">
                      <a16:colId xmlns="" xmlns:a16="http://schemas.microsoft.com/office/drawing/2014/main" val="20728297"/>
                    </a:ext>
                  </a:extLst>
                </a:gridCol>
                <a:gridCol w="1736681">
                  <a:extLst>
                    <a:ext uri="{9D8B030D-6E8A-4147-A177-3AD203B41FA5}">
                      <a16:colId xmlns="" xmlns:a16="http://schemas.microsoft.com/office/drawing/2014/main" val="2005044740"/>
                    </a:ext>
                  </a:extLst>
                </a:gridCol>
                <a:gridCol w="1485900">
                  <a:extLst>
                    <a:ext uri="{9D8B030D-6E8A-4147-A177-3AD203B41FA5}">
                      <a16:colId xmlns="" xmlns:a16="http://schemas.microsoft.com/office/drawing/2014/main" val="367184200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ESTACIÓN </a:t>
                      </a: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DE AUXILIO </a:t>
                      </a: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TERAPEÚTICO </a:t>
                      </a: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Y CONTROL HUMANITARIO DE LA MENDICIDAD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8833024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ALCOHOLICOS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MENDIGOS 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531469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mensualmente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21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8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832599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r>
                        <a:rPr lang="es-ES" sz="20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PROMEDIO ANUAL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344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ángulo 5"/>
          <p:cNvSpPr/>
          <p:nvPr/>
        </p:nvSpPr>
        <p:spPr>
          <a:xfrm>
            <a:off x="-989460" y="4340312"/>
            <a:ext cx="4950779" cy="358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9160" indent="449580"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31177" y="4930024"/>
            <a:ext cx="5207901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</a:t>
            </a: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s-ES" sz="2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34,110.59 </a:t>
            </a:r>
            <a:r>
              <a:rPr lang="es-E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87" y="4124360"/>
            <a:ext cx="3328771" cy="2219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3"/>
          <a:stretch/>
        </p:blipFill>
        <p:spPr>
          <a:xfrm>
            <a:off x="6825371" y="1633090"/>
            <a:ext cx="3676650" cy="2183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758" y="3684469"/>
            <a:ext cx="325755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967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50"/>
            <a:ext cx="12192000" cy="6837150"/>
          </a:xfrm>
        </p:spPr>
      </p:pic>
      <p:sp>
        <p:nvSpPr>
          <p:cNvPr id="5" name="Rectángulo 4"/>
          <p:cNvSpPr/>
          <p:nvPr/>
        </p:nvSpPr>
        <p:spPr>
          <a:xfrm>
            <a:off x="2181493" y="798061"/>
            <a:ext cx="78290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LA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ESTACIÓN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MUNICIPAL DE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AUXILIO TERAPEÚTICO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JUVENIL N.2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672042" y="5615273"/>
            <a:ext cx="5727786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$19,783.25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8" y="3612495"/>
            <a:ext cx="325755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417" y="2011583"/>
            <a:ext cx="325755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385" y="3097433"/>
            <a:ext cx="325755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902981"/>
              </p:ext>
            </p:extLst>
          </p:nvPr>
        </p:nvGraphicFramePr>
        <p:xfrm>
          <a:off x="585787" y="2254470"/>
          <a:ext cx="3692598" cy="53159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53899">
                  <a:extLst>
                    <a:ext uri="{9D8B030D-6E8A-4147-A177-3AD203B41FA5}">
                      <a16:colId xmlns="" xmlns:a16="http://schemas.microsoft.com/office/drawing/2014/main" val="673402484"/>
                    </a:ext>
                  </a:extLst>
                </a:gridCol>
                <a:gridCol w="938699">
                  <a:extLst>
                    <a:ext uri="{9D8B030D-6E8A-4147-A177-3AD203B41FA5}">
                      <a16:colId xmlns="" xmlns:a16="http://schemas.microsoft.com/office/drawing/2014/main" val="910068456"/>
                    </a:ext>
                  </a:extLst>
                </a:gridCol>
              </a:tblGrid>
              <a:tr h="5315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</a:t>
                      </a:r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atendidos</a:t>
                      </a:r>
                      <a:endParaRPr lang="es-ES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</a:t>
                      </a:r>
                      <a:endParaRPr lang="es-ES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8543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787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2" name="Rectángulo 1"/>
          <p:cNvSpPr/>
          <p:nvPr/>
        </p:nvSpPr>
        <p:spPr>
          <a:xfrm>
            <a:off x="2709271" y="699652"/>
            <a:ext cx="677345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COMEDOR COMUNITARIO MUNICIPAL DEL TERMINAL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TERRESTRE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551448" y="3418575"/>
            <a:ext cx="2833596" cy="1182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endParaRPr lang="es-ES" sz="28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7,840.27 dólares</a:t>
            </a:r>
            <a:endParaRPr lang="es-E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034" y="1946532"/>
            <a:ext cx="6129837" cy="3825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102626"/>
              </p:ext>
            </p:extLst>
          </p:nvPr>
        </p:nvGraphicFramePr>
        <p:xfrm>
          <a:off x="1053115" y="2482678"/>
          <a:ext cx="3692598" cy="44960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53899">
                  <a:extLst>
                    <a:ext uri="{9D8B030D-6E8A-4147-A177-3AD203B41FA5}">
                      <a16:colId xmlns="" xmlns:a16="http://schemas.microsoft.com/office/drawing/2014/main" val="673402484"/>
                    </a:ext>
                  </a:extLst>
                </a:gridCol>
                <a:gridCol w="938699">
                  <a:extLst>
                    <a:ext uri="{9D8B030D-6E8A-4147-A177-3AD203B41FA5}">
                      <a16:colId xmlns="" xmlns:a16="http://schemas.microsoft.com/office/drawing/2014/main" val="910068456"/>
                    </a:ext>
                  </a:extLst>
                </a:gridCol>
              </a:tblGrid>
              <a:tr h="449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</a:t>
                      </a:r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atendidos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312</a:t>
                      </a:r>
                      <a:endParaRPr lang="es-ES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8543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50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2" name="Rectángulo 1"/>
          <p:cNvSpPr/>
          <p:nvPr/>
        </p:nvSpPr>
        <p:spPr>
          <a:xfrm>
            <a:off x="3439885" y="650363"/>
            <a:ext cx="5312229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ALMACEN ARTESANAL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MUNICIPAL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30" y="1686597"/>
            <a:ext cx="3526629" cy="2351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208" y="3286331"/>
            <a:ext cx="3704979" cy="2469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086" y="1546533"/>
            <a:ext cx="3526628" cy="2351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ángulo 8"/>
          <p:cNvSpPr/>
          <p:nvPr/>
        </p:nvSpPr>
        <p:spPr>
          <a:xfrm>
            <a:off x="3226110" y="5872749"/>
            <a:ext cx="5827173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39,542.26 dólares</a:t>
            </a:r>
          </a:p>
        </p:txBody>
      </p:sp>
    </p:spTree>
    <p:extLst>
      <p:ext uri="{BB962C8B-B14F-4D97-AF65-F5344CB8AC3E}">
        <p14:creationId xmlns:p14="http://schemas.microsoft.com/office/powerpoint/2010/main" val="37651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87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5552035" y="5106656"/>
            <a:ext cx="3109313" cy="1182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endParaRPr lang="es-ES" sz="28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$23,227,70 dólares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959428" y="726197"/>
            <a:ext cx="827314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PROYECTO MUJERES Y DESARROLLO LOCAL –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DEFENSORÍAS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COMUNITARIAS</a:t>
            </a: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705261"/>
              </p:ext>
            </p:extLst>
          </p:nvPr>
        </p:nvGraphicFramePr>
        <p:xfrm>
          <a:off x="463231" y="1758054"/>
          <a:ext cx="4737419" cy="45720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987006"/>
                <a:gridCol w="3750413"/>
              </a:tblGrid>
              <a:tr h="370308">
                <a:tc>
                  <a:txBody>
                    <a:bodyPr/>
                    <a:lstStyle/>
                    <a:p>
                      <a:pPr algn="r"/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4800</a:t>
                      </a:r>
                      <a:endParaRPr lang="es-EC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2400" dirty="0" smtClean="0"/>
                        <a:t>Beneficiarias del proyecto</a:t>
                      </a:r>
                    </a:p>
                  </a:txBody>
                  <a:tcPr/>
                </a:tc>
              </a:tr>
              <a:tr h="333829">
                <a:tc>
                  <a:txBody>
                    <a:bodyPr/>
                    <a:lstStyle/>
                    <a:p>
                      <a:pPr algn="r"/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s-EC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Cursos dictados</a:t>
                      </a:r>
                      <a:endParaRPr lang="es-ES" sz="2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8012">
                <a:tc>
                  <a:txBody>
                    <a:bodyPr/>
                    <a:lstStyle/>
                    <a:p>
                      <a:pPr algn="r"/>
                      <a:r>
                        <a:rPr lang="es-EC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50</a:t>
                      </a:r>
                      <a:endParaRPr lang="es-EC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Organizaciones </a:t>
                      </a:r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barriales fortalecidas</a:t>
                      </a:r>
                      <a:endParaRPr lang="es-EC" sz="2400" dirty="0"/>
                    </a:p>
                  </a:txBody>
                  <a:tcPr/>
                </a:tc>
              </a:tr>
              <a:tr h="420914">
                <a:tc>
                  <a:txBody>
                    <a:bodyPr/>
                    <a:lstStyle/>
                    <a:p>
                      <a:pPr algn="r"/>
                      <a:r>
                        <a:rPr lang="es-EC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15</a:t>
                      </a:r>
                      <a:endParaRPr lang="es-EC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Organizaciones femeninas conformadas</a:t>
                      </a:r>
                      <a:endParaRPr lang="es-EC" sz="2400" dirty="0"/>
                    </a:p>
                  </a:txBody>
                  <a:tcPr/>
                </a:tc>
              </a:tr>
              <a:tr h="449943">
                <a:tc>
                  <a:txBody>
                    <a:bodyPr/>
                    <a:lstStyle/>
                    <a:p>
                      <a:pPr algn="r"/>
                      <a:r>
                        <a:rPr lang="es-EC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24</a:t>
                      </a:r>
                      <a:endParaRPr lang="es-EC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Defensorías comunitarias fortalecidas,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lang="es-ES" sz="24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800</a:t>
                      </a:r>
                      <a:r>
                        <a:rPr lang="es-ES" sz="24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beneficiarios.</a:t>
                      </a:r>
                    </a:p>
                  </a:txBody>
                  <a:tcPr/>
                </a:tc>
              </a:tr>
              <a:tr h="493486">
                <a:tc>
                  <a:txBody>
                    <a:bodyPr/>
                    <a:lstStyle/>
                    <a:p>
                      <a:pPr algn="r"/>
                      <a:r>
                        <a:rPr lang="es-EC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40</a:t>
                      </a:r>
                      <a:endParaRPr lang="es-EC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Capacitaciones en temas Formativos y Productivos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35" y="1809571"/>
            <a:ext cx="3507195" cy="2338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999" y="3557327"/>
            <a:ext cx="3297193" cy="2198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50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64"/>
            <a:ext cx="12192000" cy="6837150"/>
          </a:xfrm>
        </p:spPr>
      </p:pic>
      <p:sp>
        <p:nvSpPr>
          <p:cNvPr id="2" name="Rectángulo 1"/>
          <p:cNvSpPr/>
          <p:nvPr/>
        </p:nvSpPr>
        <p:spPr>
          <a:xfrm>
            <a:off x="2516776" y="564924"/>
            <a:ext cx="715844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INVERSIÓN REALIZADA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EN EVENTOS SOCIALES, CULTURALES Y DE RECREACIÓN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07568"/>
              </p:ext>
            </p:extLst>
          </p:nvPr>
        </p:nvGraphicFramePr>
        <p:xfrm>
          <a:off x="333238" y="1586100"/>
          <a:ext cx="5381762" cy="420624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838712">
                  <a:extLst>
                    <a:ext uri="{9D8B030D-6E8A-4147-A177-3AD203B41FA5}">
                      <a16:colId xmlns="" xmlns:a16="http://schemas.microsoft.com/office/drawing/2014/main" val="3642562998"/>
                    </a:ext>
                  </a:extLst>
                </a:gridCol>
                <a:gridCol w="1543050">
                  <a:extLst>
                    <a:ext uri="{9D8B030D-6E8A-4147-A177-3AD203B41FA5}">
                      <a16:colId xmlns="" xmlns:a16="http://schemas.microsoft.com/office/drawing/2014/main" val="138574153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chemeClr val="tx1"/>
                          </a:solidFill>
                          <a:effectLst/>
                        </a:rPr>
                        <a:t>EVENTOS</a:t>
                      </a:r>
                      <a:endParaRPr lang="es-E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Monto</a:t>
                      </a:r>
                      <a:r>
                        <a:rPr lang="es-ES" sz="2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Invertido</a:t>
                      </a:r>
                      <a:endParaRPr lang="es-E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788945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solidFill>
                            <a:schemeClr val="tx1"/>
                          </a:solidFill>
                          <a:effectLst/>
                        </a:rPr>
                        <a:t>ADMINISTRACIÓN DE LA PISCINA </a:t>
                      </a:r>
                      <a:r>
                        <a:rPr lang="es-ES" sz="2400" dirty="0" smtClean="0">
                          <a:solidFill>
                            <a:schemeClr val="tx1"/>
                          </a:solidFill>
                          <a:effectLst/>
                        </a:rPr>
                        <a:t>MUNICIPAL N.3</a:t>
                      </a:r>
                      <a:endParaRPr lang="es-E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$82,296.02</a:t>
                      </a:r>
                      <a:endParaRPr lang="es-E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435279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>
                          <a:solidFill>
                            <a:schemeClr val="tx1"/>
                          </a:solidFill>
                          <a:effectLst/>
                        </a:rPr>
                        <a:t>SEMANA DEL ESTUDIANTE</a:t>
                      </a:r>
                      <a:endParaRPr lang="es-ES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$24,793.27</a:t>
                      </a:r>
                      <a:endParaRPr lang="es-E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481745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solidFill>
                            <a:schemeClr val="tx1"/>
                          </a:solidFill>
                          <a:effectLst/>
                        </a:rPr>
                        <a:t>CAMPAMENTOS VACACIONALES</a:t>
                      </a:r>
                      <a:endParaRPr lang="es-E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$2,019.51</a:t>
                      </a:r>
                      <a:endParaRPr lang="es-E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5748121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solidFill>
                            <a:schemeClr val="tx1"/>
                          </a:solidFill>
                          <a:effectLst/>
                        </a:rPr>
                        <a:t>ELECCIÓN REINA DE LAS PARROQUIAS Y REINA DE LOJA</a:t>
                      </a:r>
                      <a:endParaRPr lang="es-E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24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$21,504.25</a:t>
                      </a:r>
                      <a:endParaRPr lang="es-E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71728742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247513" y="5984779"/>
            <a:ext cx="3904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Coordinación Financiera PASML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820" y="1648298"/>
            <a:ext cx="3328196" cy="2218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820" y="4135314"/>
            <a:ext cx="3328196" cy="2218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5" r="35601"/>
          <a:stretch/>
        </p:blipFill>
        <p:spPr>
          <a:xfrm>
            <a:off x="9168016" y="2180151"/>
            <a:ext cx="1976233" cy="3438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38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2" name="Rectángulo 1"/>
          <p:cNvSpPr/>
          <p:nvPr/>
        </p:nvSpPr>
        <p:spPr>
          <a:xfrm>
            <a:off x="3247688" y="625501"/>
            <a:ext cx="5696624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COOPERACIÓN INTERINSTITUCIONAL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302289"/>
              </p:ext>
            </p:extLst>
          </p:nvPr>
        </p:nvGraphicFramePr>
        <p:xfrm>
          <a:off x="338953" y="1636467"/>
          <a:ext cx="5547497" cy="485089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832997">
                  <a:extLst>
                    <a:ext uri="{9D8B030D-6E8A-4147-A177-3AD203B41FA5}">
                      <a16:colId xmlns="" xmlns:a16="http://schemas.microsoft.com/office/drawing/2014/main" val="4003887334"/>
                    </a:ext>
                  </a:extLst>
                </a:gridCol>
                <a:gridCol w="1714500">
                  <a:extLst>
                    <a:ext uri="{9D8B030D-6E8A-4147-A177-3AD203B41FA5}">
                      <a16:colId xmlns="" xmlns:a16="http://schemas.microsoft.com/office/drawing/2014/main" val="4205671736"/>
                    </a:ext>
                  </a:extLst>
                </a:gridCol>
              </a:tblGrid>
              <a:tr h="20955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Convenio de Cooperación Patronato - MIES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299148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Centros o Proyectos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Desembolsos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395485405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Proyecto de Erradicación del Trabajo Infantil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 smtClean="0">
                          <a:effectLst/>
                        </a:rPr>
                        <a:t>142,830.00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43338613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San Jerónimo Emiliani (orfanato)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>
                          <a:effectLst/>
                        </a:rPr>
                        <a:t>60,795.00</a:t>
                      </a:r>
                      <a:endParaRPr lang="es-ES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31686017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 de Atención a Personas con Discapacidad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 smtClean="0">
                          <a:effectLst/>
                        </a:rPr>
                        <a:t>43,453.00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306969816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Adulto Mayor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 smtClean="0">
                          <a:effectLst/>
                        </a:rPr>
                        <a:t>10,560.50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35805719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Centros Infantiles (seis)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 smtClean="0">
                          <a:effectLst/>
                        </a:rPr>
                        <a:t>224,093.50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7786310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TOTAL DESEMBOLSOS AÑO 2016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481,731.66</a:t>
                      </a:r>
                      <a:endParaRPr lang="es-ES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2626616680"/>
                  </a:ext>
                </a:extLst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323" y="3797113"/>
            <a:ext cx="2947989" cy="1965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4" r="11077"/>
          <a:stretch/>
        </p:blipFill>
        <p:spPr>
          <a:xfrm>
            <a:off x="8944312" y="2500291"/>
            <a:ext cx="2522043" cy="2312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" t="14506" r="-1" b="15223"/>
          <a:stretch/>
        </p:blipFill>
        <p:spPr>
          <a:xfrm>
            <a:off x="5936454" y="1809745"/>
            <a:ext cx="3067728" cy="184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956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88"/>
            <a:ext cx="12192000" cy="6837150"/>
          </a:xfrm>
        </p:spPr>
      </p:pic>
      <p:sp>
        <p:nvSpPr>
          <p:cNvPr id="2" name="Rectángulo 1"/>
          <p:cNvSpPr/>
          <p:nvPr/>
        </p:nvSpPr>
        <p:spPr>
          <a:xfrm>
            <a:off x="2110277" y="5381591"/>
            <a:ext cx="8194675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Monto Invertido en los diferentes grupos de atención prioritaria $ 1’949.368.08 dólares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49" y="1111719"/>
            <a:ext cx="3728677" cy="2097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" b="12563"/>
          <a:stretch/>
        </p:blipFill>
        <p:spPr>
          <a:xfrm>
            <a:off x="4332633" y="2158318"/>
            <a:ext cx="3749965" cy="2310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4"/>
          <a:stretch/>
        </p:blipFill>
        <p:spPr>
          <a:xfrm>
            <a:off x="633448" y="3241577"/>
            <a:ext cx="3698249" cy="2272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9" r="8734" b="9584"/>
          <a:stretch/>
        </p:blipFill>
        <p:spPr>
          <a:xfrm>
            <a:off x="8054040" y="3400894"/>
            <a:ext cx="3433763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75" y="1111719"/>
            <a:ext cx="3433763" cy="228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522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1674019" y="1231880"/>
            <a:ext cx="884396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“Los ríos no beben su propia agua; los árboles no comen sus propios frutos. El Sol no brilla para sí mismo; y las flores no esparcen su fragancia para sí mismas. Vivir para los demás es la Regla de la Naturaleza…. La vida es buena cuando tú estás feliz; pero la vida es mucho mejor cuando los otros son felices por causa tuya”!!!.</a:t>
            </a:r>
            <a:endParaRPr lang="es-EC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7286625" y="5263753"/>
            <a:ext cx="3231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i="1" dirty="0">
                <a:latin typeface="Footlight MT Light" panose="0204060206030A020304" pitchFamily="18" charset="0"/>
              </a:rPr>
              <a:t>Papa Francisco </a:t>
            </a:r>
            <a:endParaRPr lang="es-EC" sz="3600" b="1" i="1" dirty="0">
              <a:latin typeface="Footlight MT Light" panose="0204060206030A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6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934485"/>
              </p:ext>
            </p:extLst>
          </p:nvPr>
        </p:nvGraphicFramePr>
        <p:xfrm>
          <a:off x="1225776" y="1730517"/>
          <a:ext cx="5036456" cy="35052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323770"/>
                <a:gridCol w="1712686"/>
              </a:tblGrid>
              <a:tr h="1430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KITS ENTREGADOS</a:t>
                      </a:r>
                      <a:endParaRPr lang="es-EC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7,346</a:t>
                      </a:r>
                      <a:endParaRPr lang="es-EC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97" marR="51597" marT="0" marB="0"/>
                </a:tc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3072492" y="307463"/>
            <a:ext cx="6047015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CAMPAÑA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“UNIDAD FRENTE A LA ADVERSIDAD”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3" y="3886534"/>
            <a:ext cx="3296783" cy="2197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3" y="1509515"/>
            <a:ext cx="3296783" cy="2197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5" y="2315882"/>
            <a:ext cx="5320078" cy="354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497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2326643" y="727480"/>
            <a:ext cx="753871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CENTRO DE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ATENCIÓN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AL ADULTO MAYOR Nro. 2 – VILCABAMBA</a:t>
            </a:r>
          </a:p>
        </p:txBody>
      </p:sp>
      <p:sp>
        <p:nvSpPr>
          <p:cNvPr id="5" name="Rectángulo 4"/>
          <p:cNvSpPr/>
          <p:nvPr/>
        </p:nvSpPr>
        <p:spPr>
          <a:xfrm>
            <a:off x="2424836" y="5748921"/>
            <a:ext cx="7737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/>
              <a:t>Presupuesto Referencial: </a:t>
            </a:r>
            <a:r>
              <a:rPr lang="es-ES" sz="3200" b="1" dirty="0"/>
              <a:t>$1’116,083.00 </a:t>
            </a:r>
            <a:r>
              <a:rPr lang="es-ES" sz="2800" b="1" dirty="0"/>
              <a:t>dólares.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00" y="3582107"/>
            <a:ext cx="4091396" cy="224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185" y="3582107"/>
            <a:ext cx="4077018" cy="224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2" b="8706"/>
          <a:stretch/>
        </p:blipFill>
        <p:spPr>
          <a:xfrm>
            <a:off x="3264198" y="1676043"/>
            <a:ext cx="5547087" cy="208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588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sp>
        <p:nvSpPr>
          <p:cNvPr id="2" name="Rectángulo 1"/>
          <p:cNvSpPr/>
          <p:nvPr/>
        </p:nvSpPr>
        <p:spPr>
          <a:xfrm>
            <a:off x="2708875" y="853990"/>
            <a:ext cx="65541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GRACIAS </a:t>
            </a:r>
          </a:p>
          <a:p>
            <a:pPr algn="ctr"/>
            <a:r>
              <a:rPr lang="es-E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POR SU </a:t>
            </a:r>
          </a:p>
          <a:p>
            <a:pPr algn="ctr"/>
            <a:r>
              <a:rPr lang="es-E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ATENCIÓN</a:t>
            </a:r>
            <a:endParaRPr lang="es-E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057521" y="4218769"/>
            <a:ext cx="607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6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ABG. TANIA GARCÍA CÓRDOVA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062681" y="4958510"/>
            <a:ext cx="8066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800" b="1" dirty="0" smtClean="0">
                <a:latin typeface="Gabriola" panose="04040605051002020D02" pitchFamily="82" charset="0"/>
              </a:rPr>
              <a:t>PRESIDENTA DEL PATRONATO DE AMPARARO SOCIAL MUNICIPAL</a:t>
            </a:r>
            <a:endParaRPr lang="es-EC" sz="28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5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150"/>
          </a:xfr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51" y="1110349"/>
            <a:ext cx="3462338" cy="2308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67" y="3596507"/>
            <a:ext cx="3462338" cy="2308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6" b="4193"/>
          <a:stretch/>
        </p:blipFill>
        <p:spPr>
          <a:xfrm>
            <a:off x="4437234" y="3596507"/>
            <a:ext cx="3462338" cy="195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3" b="7208"/>
          <a:stretch/>
        </p:blipFill>
        <p:spPr>
          <a:xfrm>
            <a:off x="4437234" y="1478527"/>
            <a:ext cx="3462339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409" y="1009140"/>
            <a:ext cx="3462339" cy="2308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409" y="3450202"/>
            <a:ext cx="3462338" cy="2308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014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029"/>
            <a:ext cx="12192000" cy="6872539"/>
          </a:xfrm>
          <a:prstGeom prst="rect">
            <a:avLst/>
          </a:prstGeo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404808"/>
              </p:ext>
            </p:extLst>
          </p:nvPr>
        </p:nvGraphicFramePr>
        <p:xfrm>
          <a:off x="519839" y="1685314"/>
          <a:ext cx="5665692" cy="406915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087899">
                  <a:extLst>
                    <a:ext uri="{9D8B030D-6E8A-4147-A177-3AD203B41FA5}">
                      <a16:colId xmlns="" xmlns:a16="http://schemas.microsoft.com/office/drawing/2014/main" val="88263784"/>
                    </a:ext>
                  </a:extLst>
                </a:gridCol>
                <a:gridCol w="1577793">
                  <a:extLst>
                    <a:ext uri="{9D8B030D-6E8A-4147-A177-3AD203B41FA5}">
                      <a16:colId xmlns="" xmlns:a16="http://schemas.microsoft.com/office/drawing/2014/main" val="3001810197"/>
                    </a:ext>
                  </a:extLst>
                </a:gridCol>
              </a:tblGrid>
              <a:tr h="9845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CENTROS INFANTILES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04415841"/>
                  </a:ext>
                </a:extLst>
              </a:tr>
              <a:tr h="3307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b="1" dirty="0">
                          <a:effectLst/>
                        </a:rPr>
                        <a:t>2016</a:t>
                      </a:r>
                      <a:endParaRPr lang="es-ES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30579651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Mercado Centro Comercial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100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82742266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Mercado Gran Colombia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100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58329259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Mercado San Sebastián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40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44324836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Mercado Las Pitas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40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99548225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Víctor Emilio Valdivieso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40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33577342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Yaguarcuna</a:t>
                      </a:r>
                      <a:r>
                        <a:rPr lang="es-ES" sz="2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endParaRPr lang="es-ES" sz="2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dirty="0">
                          <a:effectLst/>
                        </a:rPr>
                        <a:t>100</a:t>
                      </a:r>
                      <a:endParaRPr lang="es-E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66613435"/>
                  </a:ext>
                </a:extLst>
              </a:tr>
              <a:tr h="33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TOTAL </a:t>
                      </a:r>
                      <a:endParaRPr lang="es-ES" sz="2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200" b="1" dirty="0">
                          <a:effectLst/>
                        </a:rPr>
                        <a:t>420</a:t>
                      </a:r>
                      <a:endParaRPr lang="es-ES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33635396"/>
                  </a:ext>
                </a:extLst>
              </a:tr>
            </a:tbl>
          </a:graphicData>
        </a:graphic>
      </p:graphicFrame>
      <p:sp>
        <p:nvSpPr>
          <p:cNvPr id="2" name="Rectángulo 1"/>
          <p:cNvSpPr/>
          <p:nvPr/>
        </p:nvSpPr>
        <p:spPr>
          <a:xfrm>
            <a:off x="3352685" y="439375"/>
            <a:ext cx="548663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C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</a:t>
            </a:r>
          </a:p>
          <a:p>
            <a:pPr algn="ctr"/>
            <a:r>
              <a:rPr lang="es-EC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CENTROS INFANTILES MUNICIPALES</a:t>
            </a:r>
          </a:p>
        </p:txBody>
      </p:sp>
      <p:sp>
        <p:nvSpPr>
          <p:cNvPr id="9" name="Rectángulo 8"/>
          <p:cNvSpPr/>
          <p:nvPr/>
        </p:nvSpPr>
        <p:spPr>
          <a:xfrm>
            <a:off x="-433837" y="5706975"/>
            <a:ext cx="4955493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 indent="449580"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59" y="1393482"/>
            <a:ext cx="4228297" cy="237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065" y="3771899"/>
            <a:ext cx="3837353" cy="2558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636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029"/>
            <a:ext cx="12192000" cy="687253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352685" y="439375"/>
            <a:ext cx="548663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C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</a:t>
            </a:r>
          </a:p>
          <a:p>
            <a:pPr algn="ctr"/>
            <a:r>
              <a:rPr lang="es-EC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CENTROS INFANTILES MUNICIPALES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77954"/>
            <a:ext cx="4282135" cy="2854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303" y="3277954"/>
            <a:ext cx="4062763" cy="2854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651054"/>
              </p:ext>
            </p:extLst>
          </p:nvPr>
        </p:nvGraphicFramePr>
        <p:xfrm>
          <a:off x="2259002" y="1393482"/>
          <a:ext cx="7673995" cy="172175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673995"/>
              </a:tblGrid>
              <a:tr h="4598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es-E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Trabajos Realizados:</a:t>
                      </a:r>
                    </a:p>
                  </a:txBody>
                  <a:tcPr marL="68580" marR="68580" marT="0" marB="0"/>
                </a:tc>
              </a:tr>
              <a:tr h="388879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C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Remodelación Centro Infantil San Sebastián y Las pitas</a:t>
                      </a:r>
                    </a:p>
                  </a:txBody>
                  <a:tcPr marL="68580" marR="68580" marT="0" marB="0"/>
                </a:tc>
              </a:tr>
              <a:tr h="772187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C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Remodelación de baños para centro Infantil Mercado Gran Colombia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6" name="Rectángulo 15"/>
          <p:cNvSpPr/>
          <p:nvPr/>
        </p:nvSpPr>
        <p:spPr>
          <a:xfrm>
            <a:off x="3464842" y="5972230"/>
            <a:ext cx="5907323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$145,311,20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88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850"/>
            <a:ext cx="12192000" cy="6837150"/>
          </a:xfrm>
        </p:spPr>
      </p:pic>
      <p:sp>
        <p:nvSpPr>
          <p:cNvPr id="5" name="Rectángulo 4"/>
          <p:cNvSpPr/>
          <p:nvPr/>
        </p:nvSpPr>
        <p:spPr>
          <a:xfrm>
            <a:off x="1832997" y="754726"/>
            <a:ext cx="77651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MENSUALMENTE EN EL CENTRO DE ATENCIÒN AL ADULTO MAYOR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691150"/>
              </p:ext>
            </p:extLst>
          </p:nvPr>
        </p:nvGraphicFramePr>
        <p:xfrm>
          <a:off x="951248" y="1820936"/>
          <a:ext cx="5035215" cy="142171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483821">
                  <a:extLst>
                    <a:ext uri="{9D8B030D-6E8A-4147-A177-3AD203B41FA5}">
                      <a16:colId xmlns="" xmlns:a16="http://schemas.microsoft.com/office/drawing/2014/main" val="238333499"/>
                    </a:ext>
                  </a:extLst>
                </a:gridCol>
                <a:gridCol w="1551394">
                  <a:extLst>
                    <a:ext uri="{9D8B030D-6E8A-4147-A177-3AD203B41FA5}">
                      <a16:colId xmlns="" xmlns:a16="http://schemas.microsoft.com/office/drawing/2014/main" val="838532818"/>
                    </a:ext>
                  </a:extLst>
                </a:gridCol>
              </a:tblGrid>
              <a:tr h="72067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CENTRO DE ATENCIÒN AL ADULTO MAYOR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16431184"/>
                  </a:ext>
                </a:extLst>
              </a:tr>
              <a:tr h="1341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2016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68760187"/>
                  </a:ext>
                </a:extLst>
              </a:tr>
              <a:tr h="349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Cobertura de </a:t>
                      </a:r>
                      <a:r>
                        <a:rPr lang="es-E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Atención</a:t>
                      </a:r>
                      <a:endParaRPr lang="es-E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275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58417190"/>
                  </a:ext>
                </a:extLst>
              </a:tr>
            </a:tbl>
          </a:graphicData>
        </a:graphic>
      </p:graphicFrame>
      <p:sp>
        <p:nvSpPr>
          <p:cNvPr id="7" name="Rectángulo 6"/>
          <p:cNvSpPr/>
          <p:nvPr/>
        </p:nvSpPr>
        <p:spPr>
          <a:xfrm>
            <a:off x="0" y="3238614"/>
            <a:ext cx="4955493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 indent="449580"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411" y="3553407"/>
            <a:ext cx="4321175" cy="2430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102" y="1708833"/>
            <a:ext cx="3643374" cy="2428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365" y="4054661"/>
            <a:ext cx="3643374" cy="2428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ángulo 10"/>
          <p:cNvSpPr/>
          <p:nvPr/>
        </p:nvSpPr>
        <p:spPr>
          <a:xfrm>
            <a:off x="966259" y="5940045"/>
            <a:ext cx="5727786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$16.787,40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51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20" y="0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1568724" y="702483"/>
            <a:ext cx="899090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EL CENTRO DE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ATENCIÓN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 PERSONAS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 DISCAPACIDAD</a:t>
            </a:r>
            <a:endParaRPr lang="es-E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134841"/>
              </p:ext>
            </p:extLst>
          </p:nvPr>
        </p:nvGraphicFramePr>
        <p:xfrm>
          <a:off x="741055" y="2156835"/>
          <a:ext cx="5533738" cy="126174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68917">
                  <a:extLst>
                    <a:ext uri="{9D8B030D-6E8A-4147-A177-3AD203B41FA5}">
                      <a16:colId xmlns="" xmlns:a16="http://schemas.microsoft.com/office/drawing/2014/main" val="914736338"/>
                    </a:ext>
                  </a:extLst>
                </a:gridCol>
                <a:gridCol w="1228883">
                  <a:extLst>
                    <a:ext uri="{9D8B030D-6E8A-4147-A177-3AD203B41FA5}">
                      <a16:colId xmlns="" xmlns:a16="http://schemas.microsoft.com/office/drawing/2014/main" val="1740963853"/>
                    </a:ext>
                  </a:extLst>
                </a:gridCol>
                <a:gridCol w="1535938">
                  <a:extLst>
                    <a:ext uri="{9D8B030D-6E8A-4147-A177-3AD203B41FA5}">
                      <a16:colId xmlns="" xmlns:a16="http://schemas.microsoft.com/office/drawing/2014/main" val="497423171"/>
                    </a:ext>
                  </a:extLst>
                </a:gridCol>
              </a:tblGrid>
              <a:tr h="4205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CENTRO DE </a:t>
                      </a:r>
                      <a:r>
                        <a:rPr lang="es-ES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ATENCIÓN </a:t>
                      </a:r>
                      <a:r>
                        <a:rPr lang="es-E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 PERSONAS </a:t>
                      </a:r>
                      <a:r>
                        <a:rPr lang="es-ES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DISCAPACIDAD</a:t>
                      </a:r>
                      <a:endParaRPr lang="es-E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</a:t>
                      </a:r>
                      <a:endParaRPr lang="es-E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INCREMENTO </a:t>
                      </a:r>
                      <a:endParaRPr lang="es-E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09944830"/>
                  </a:ext>
                </a:extLst>
              </a:tr>
              <a:tr h="4205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effectLst/>
                        </a:rPr>
                        <a:t>2016</a:t>
                      </a:r>
                      <a:endParaRPr lang="es-E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601803"/>
                  </a:ext>
                </a:extLst>
              </a:tr>
              <a:tr h="420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Usuarios </a:t>
                      </a:r>
                      <a:r>
                        <a:rPr lang="es-ES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atendidos</a:t>
                      </a:r>
                      <a:endParaRPr lang="es-E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1334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35.37%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30312730"/>
                  </a:ext>
                </a:extLst>
              </a:tr>
            </a:tbl>
          </a:graphicData>
        </a:graphic>
      </p:graphicFrame>
      <p:sp>
        <p:nvSpPr>
          <p:cNvPr id="6" name="Rectángulo 5"/>
          <p:cNvSpPr/>
          <p:nvPr/>
        </p:nvSpPr>
        <p:spPr>
          <a:xfrm>
            <a:off x="275392" y="3418575"/>
            <a:ext cx="4580462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77" y="3673965"/>
            <a:ext cx="3404686" cy="2269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9" b="24694"/>
          <a:stretch/>
        </p:blipFill>
        <p:spPr>
          <a:xfrm>
            <a:off x="726768" y="3854197"/>
            <a:ext cx="4827678" cy="2005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637" y="1836865"/>
            <a:ext cx="3404688" cy="2269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3223387" y="5895625"/>
            <a:ext cx="5727786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$29.206,53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05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4691320" y="634991"/>
            <a:ext cx="6993134" cy="151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USUARIOS ATENDIDOS EN EL CENTRO MATERNO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INFANTIL</a:t>
            </a:r>
          </a:p>
          <a:p>
            <a:pPr algn="ctr">
              <a:spcAft>
                <a:spcPts val="1000"/>
              </a:spcAft>
            </a:pP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“JULIA ESTHER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GONZÁLEZ</a:t>
            </a:r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”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41312"/>
              </p:ext>
            </p:extLst>
          </p:nvPr>
        </p:nvGraphicFramePr>
        <p:xfrm>
          <a:off x="315517" y="1139793"/>
          <a:ext cx="4601029" cy="490943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422620">
                  <a:extLst>
                    <a:ext uri="{9D8B030D-6E8A-4147-A177-3AD203B41FA5}">
                      <a16:colId xmlns="" xmlns:a16="http://schemas.microsoft.com/office/drawing/2014/main" val="1129519271"/>
                    </a:ext>
                  </a:extLst>
                </a:gridCol>
                <a:gridCol w="1178409">
                  <a:extLst>
                    <a:ext uri="{9D8B030D-6E8A-4147-A177-3AD203B41FA5}">
                      <a16:colId xmlns="" xmlns:a16="http://schemas.microsoft.com/office/drawing/2014/main" val="3372144710"/>
                    </a:ext>
                  </a:extLst>
                </a:gridCol>
              </a:tblGrid>
              <a:tr h="52251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SERVICIOS </a:t>
                      </a:r>
                      <a:endParaRPr lang="es-E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USUARIOS ATENDIDOS </a:t>
                      </a:r>
                      <a:endParaRPr lang="es-E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11013971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CONSULTA EXTERNA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35794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60550712"/>
                  </a:ext>
                </a:extLst>
              </a:tr>
              <a:tr h="39512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LABORATORIO </a:t>
                      </a: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CLÍNICO </a:t>
                      </a: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N</a:t>
                      </a: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° EXAM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41694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50149543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ODONTOLOGÍA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1759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57524819"/>
                  </a:ext>
                </a:extLst>
              </a:tr>
              <a:tr h="3601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HOSPITALIZACIÓN </a:t>
                      </a: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PARTOS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104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43202485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CESAREAS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116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59434896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NEONATOLOGÍA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81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0975141"/>
                  </a:ext>
                </a:extLst>
              </a:tr>
              <a:tr h="34260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PEDIATRIA </a:t>
                      </a: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HOSPITALIZACIÓN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38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72043435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ECOSONOGRAFÍA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1513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06396759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RAYOS X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1370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92976027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OTRAS </a:t>
                      </a: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CIRUGÍAS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62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35247250"/>
                  </a:ext>
                </a:extLst>
              </a:tr>
              <a:tr h="31492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CARNETIZACIÓN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4690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29452252"/>
                  </a:ext>
                </a:extLst>
              </a:tr>
              <a:tr h="36590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DG </a:t>
                      </a: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ODONTOLÓGICO </a:t>
                      </a:r>
                      <a:r>
                        <a:rPr lang="es-E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CARNETIZACIÓN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4779</a:t>
                      </a:r>
                      <a:endParaRPr lang="es-E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99884285"/>
                  </a:ext>
                </a:extLst>
              </a:tr>
              <a:tr h="40371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TOTAL PACIENTES ATENDIDOS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92.000</a:t>
                      </a:r>
                      <a:endParaRPr lang="es-E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285273201"/>
                  </a:ext>
                </a:extLst>
              </a:tr>
            </a:tbl>
          </a:graphicData>
        </a:graphic>
      </p:graphicFrame>
      <p:sp>
        <p:nvSpPr>
          <p:cNvPr id="7" name="Rectángulo 6"/>
          <p:cNvSpPr/>
          <p:nvPr/>
        </p:nvSpPr>
        <p:spPr>
          <a:xfrm>
            <a:off x="-1111047" y="6049228"/>
            <a:ext cx="4950779" cy="358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9160" indent="449580">
              <a:lnSpc>
                <a:spcPct val="115000"/>
              </a:lnSpc>
              <a:spcAft>
                <a:spcPts val="1000"/>
              </a:spcAft>
            </a:pP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Archivos Planificación del PASML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 b="15300"/>
          <a:stretch/>
        </p:blipFill>
        <p:spPr>
          <a:xfrm>
            <a:off x="6839270" y="4102202"/>
            <a:ext cx="3346364" cy="1746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677" y="2076786"/>
            <a:ext cx="3148013" cy="209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952" y="2076786"/>
            <a:ext cx="3161388" cy="209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ángulo 8"/>
          <p:cNvSpPr/>
          <p:nvPr/>
        </p:nvSpPr>
        <p:spPr>
          <a:xfrm>
            <a:off x="4845769" y="5769856"/>
            <a:ext cx="5910529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Monto Invertido: </a:t>
            </a:r>
            <a:r>
              <a:rPr lang="es-ES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$341.036,18 </a:t>
            </a:r>
            <a:r>
              <a:rPr lang="es-E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dólares </a:t>
            </a:r>
            <a:endParaRPr lang="es-E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56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50"/>
            <a:ext cx="12192000" cy="6837150"/>
          </a:xfrm>
        </p:spPr>
      </p:pic>
      <p:sp>
        <p:nvSpPr>
          <p:cNvPr id="3" name="Rectángulo 2"/>
          <p:cNvSpPr/>
          <p:nvPr/>
        </p:nvSpPr>
        <p:spPr>
          <a:xfrm>
            <a:off x="3613105" y="498901"/>
            <a:ext cx="5430883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marR="91440" algn="just">
              <a:lnSpc>
                <a:spcPct val="140000"/>
              </a:lnSpc>
              <a:spcAft>
                <a:spcPts val="0"/>
              </a:spcAft>
            </a:pPr>
            <a:r>
              <a:rPr lang="es-E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Logros alcanzados en el </a:t>
            </a:r>
            <a:r>
              <a:rPr lang="es-E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2016</a:t>
            </a:r>
            <a:endParaRPr lang="es-ES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642" y="3801795"/>
            <a:ext cx="3088618" cy="2059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557" y="3770221"/>
            <a:ext cx="3088620" cy="2059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"/>
          <a:stretch/>
        </p:blipFill>
        <p:spPr>
          <a:xfrm>
            <a:off x="6887367" y="1312227"/>
            <a:ext cx="3671786" cy="2278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238087"/>
              </p:ext>
            </p:extLst>
          </p:nvPr>
        </p:nvGraphicFramePr>
        <p:xfrm>
          <a:off x="625768" y="1391677"/>
          <a:ext cx="4883462" cy="460733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883462"/>
              </a:tblGrid>
              <a:tr h="388879"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C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Remodelación del Centro Materno Infantil Municipal en el área de consulta Externa, actualmente en construcción. </a:t>
                      </a:r>
                    </a:p>
                  </a:txBody>
                  <a:tcPr marL="68580" marR="68580" marT="0" marB="0"/>
                </a:tc>
              </a:tr>
              <a:tr h="772187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C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Adquisición de  equipos médicos para el área de Quirófano y Neonatología. </a:t>
                      </a:r>
                    </a:p>
                  </a:txBody>
                  <a:tcPr marL="68580" marR="68580" marT="0" marB="0"/>
                </a:tc>
              </a:tr>
              <a:tr h="772187"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C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Se realizaron 5 Jornadas médicas gratuitas  en las parroquias de Noroccidentales del cantón con atención en las especialidades de Pediatría, Ginecología, Odontología, </a:t>
                      </a:r>
                      <a:r>
                        <a:rPr lang="es-EC" sz="20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Ecosonografía</a:t>
                      </a:r>
                      <a:r>
                        <a:rPr lang="es-EC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y Laboratorio; beneficiándose alrededor de 505 personas del área rural.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s-EC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52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746</Words>
  <Application>Microsoft Office PowerPoint</Application>
  <PresentationFormat>Panorámica</PresentationFormat>
  <Paragraphs>197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1" baseType="lpstr">
      <vt:lpstr>Arial</vt:lpstr>
      <vt:lpstr>Bernard MT Condensed</vt:lpstr>
      <vt:lpstr>Calibri</vt:lpstr>
      <vt:lpstr>Calibri Light</vt:lpstr>
      <vt:lpstr>Cambria</vt:lpstr>
      <vt:lpstr>Footlight MT Light</vt:lpstr>
      <vt:lpstr>Gabriola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Owner</dc:creator>
  <cp:lastModifiedBy>ALE SANZ</cp:lastModifiedBy>
  <cp:revision>101</cp:revision>
  <dcterms:created xsi:type="dcterms:W3CDTF">2017-05-03T22:30:26Z</dcterms:created>
  <dcterms:modified xsi:type="dcterms:W3CDTF">2017-05-05T19:26:42Z</dcterms:modified>
</cp:coreProperties>
</file>